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3"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4" d="100"/>
          <a:sy n="64" d="100"/>
        </p:scale>
        <p:origin x="74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t>12/14/2025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8104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12/14/2025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6774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12/14/2025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22241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t>12/14/2025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3115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12/14/2025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681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12/14/2025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82846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12/14/2025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45010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12/14/2025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86814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t>12/14/2025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8141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12/14/2025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96075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12/14/2025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25290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BA835-12AC-4E8F-955A-EA3F4DE2791F}" type="datetime1">
              <a:rPr lang="en-US" smtClean="0"/>
              <a:t>12/14/2025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236719308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resurfer.blogspot.com/2011/12/most-expensive-car-crash-in-history.html"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xhere.com/fr/photo/871210"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libreshot.com/business-plan/"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agpurtoday.in/3-killed-in-car-mishap-near-buldhana-on-samruddhi-expressway/05291735"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roundup.org.za/article/concourt-gives-man-go-ahead-file-late-road-accident-claim/"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fr/photo/871210"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nagpurtoday.in/two-including-forest-round-officer-killed-in-road-accident-near-ramtek/01250610"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ddleeastmonitor.com/20170720-48-algerians-killed-in-road-traffic-accidents-in-one-week/"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ikist.com/free-photo-vpjyn" TargetMode="Externa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r.inspiredpencil.com/pictures-2023/road-accidents"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ar accident on the road&#10;&#10;AI-generated content may be incorrect.">
            <a:extLst>
              <a:ext uri="{FF2B5EF4-FFF2-40B4-BE49-F238E27FC236}">
                <a16:creationId xmlns:a16="http://schemas.microsoft.com/office/drawing/2014/main" id="{8F3E5F8F-BE47-B7D3-E1C4-4C6D5569C094}"/>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5996" r="11185"/>
          <a:stretch>
            <a:fillRect/>
          </a:stretch>
        </p:blipFill>
        <p:spPr>
          <a:xfrm>
            <a:off x="8646" y="388189"/>
            <a:ext cx="8120122" cy="6823494"/>
          </a:xfrm>
          <a:prstGeom prst="rect">
            <a:avLst/>
          </a:prstGeom>
        </p:spPr>
      </p:pic>
      <p:sp>
        <p:nvSpPr>
          <p:cNvPr id="2" name="Title 1">
            <a:extLst>
              <a:ext uri="{FF2B5EF4-FFF2-40B4-BE49-F238E27FC236}">
                <a16:creationId xmlns:a16="http://schemas.microsoft.com/office/drawing/2014/main" id="{9A710EB2-A439-5256-4602-0B0B877D4726}"/>
              </a:ext>
            </a:extLst>
          </p:cNvPr>
          <p:cNvSpPr>
            <a:spLocks noGrp="1"/>
          </p:cNvSpPr>
          <p:nvPr>
            <p:ph type="ctrTitle"/>
          </p:nvPr>
        </p:nvSpPr>
        <p:spPr>
          <a:xfrm>
            <a:off x="365436" y="643467"/>
            <a:ext cx="6550691" cy="3488586"/>
          </a:xfrm>
        </p:spPr>
        <p:txBody>
          <a:bodyPr>
            <a:normAutofit/>
          </a:bodyPr>
          <a:lstStyle/>
          <a:p>
            <a:r>
              <a:rPr lang="en-US" sz="6600" dirty="0">
                <a:solidFill>
                  <a:srgbClr val="FFFFFF"/>
                </a:solidFill>
              </a:rPr>
              <a:t> CHICAGO Traffic Crash Injury </a:t>
            </a:r>
          </a:p>
        </p:txBody>
      </p:sp>
      <p:sp>
        <p:nvSpPr>
          <p:cNvPr id="3" name="Subtitle 2">
            <a:extLst>
              <a:ext uri="{FF2B5EF4-FFF2-40B4-BE49-F238E27FC236}">
                <a16:creationId xmlns:a16="http://schemas.microsoft.com/office/drawing/2014/main" id="{A4453EEC-06F6-8ED2-2F55-240DB07BF214}"/>
              </a:ext>
            </a:extLst>
          </p:cNvPr>
          <p:cNvSpPr>
            <a:spLocks noGrp="1"/>
          </p:cNvSpPr>
          <p:nvPr>
            <p:ph type="subTitle" idx="1"/>
          </p:nvPr>
        </p:nvSpPr>
        <p:spPr>
          <a:xfrm>
            <a:off x="8451608" y="643467"/>
            <a:ext cx="3096926" cy="5571066"/>
          </a:xfrm>
        </p:spPr>
        <p:txBody>
          <a:bodyPr>
            <a:normAutofit/>
          </a:bodyPr>
          <a:lstStyle/>
          <a:p>
            <a:pPr>
              <a:lnSpc>
                <a:spcPct val="90000"/>
              </a:lnSpc>
            </a:pPr>
            <a:r>
              <a:rPr lang="en-US" sz="1300" u="sng" dirty="0">
                <a:solidFill>
                  <a:srgbClr val="FFFFFF"/>
                </a:solidFill>
              </a:rPr>
              <a:t>Overview</a:t>
            </a:r>
          </a:p>
          <a:p>
            <a:r>
              <a:rPr lang="en-US" sz="1400" dirty="0"/>
              <a:t>This project analyzes historical traffic crash data from the City of Chicago to </a:t>
            </a:r>
            <a:r>
              <a:rPr lang="en-US" sz="1400" b="1" dirty="0"/>
              <a:t>predict the primary contributory cause of a car accident</a:t>
            </a:r>
            <a:r>
              <a:rPr lang="en-US" sz="1400" dirty="0"/>
              <a:t>. The goal is to provide insights for city planners, policymakers, and road safety authorities to </a:t>
            </a:r>
            <a:r>
              <a:rPr lang="en-US" sz="1400" b="1" dirty="0"/>
              <a:t>reduce accidents and improve public safety</a:t>
            </a:r>
            <a:r>
              <a:rPr lang="en-US" sz="1400" dirty="0"/>
              <a:t>.</a:t>
            </a:r>
          </a:p>
          <a:p>
            <a:r>
              <a:rPr lang="en-US" sz="1400" dirty="0"/>
              <a:t>Using machine learning, we explore factors such as weather, lighting, roadway conditions, speed limits, and temporal patterns to identify </a:t>
            </a:r>
            <a:r>
              <a:rPr lang="en-US" sz="1400" b="1" dirty="0"/>
              <a:t>high-risk scenarios</a:t>
            </a:r>
            <a:r>
              <a:rPr lang="en-US" sz="1400" dirty="0"/>
              <a:t> that are likely to lead to accidents or injuries.</a:t>
            </a:r>
          </a:p>
          <a:p>
            <a:pPr>
              <a:lnSpc>
                <a:spcPct val="90000"/>
              </a:lnSpc>
            </a:pPr>
            <a:endParaRPr lang="en-US" sz="1300" dirty="0">
              <a:solidFill>
                <a:srgbClr val="FFFFFF"/>
              </a:solidFill>
            </a:endParaRPr>
          </a:p>
          <a:p>
            <a:pPr>
              <a:lnSpc>
                <a:spcPct val="90000"/>
              </a:lnSpc>
            </a:pPr>
            <a:endParaRPr lang="en-US" sz="1300" dirty="0">
              <a:solidFill>
                <a:srgbClr val="FFFFFF"/>
              </a:solidFill>
            </a:endParaRPr>
          </a:p>
        </p:txBody>
      </p:sp>
      <p:sp>
        <p:nvSpPr>
          <p:cNvPr id="7" name="TextBox 6">
            <a:extLst>
              <a:ext uri="{FF2B5EF4-FFF2-40B4-BE49-F238E27FC236}">
                <a16:creationId xmlns:a16="http://schemas.microsoft.com/office/drawing/2014/main" id="{AEFB9F56-99E2-D33E-8189-C34AA5DFB36A}"/>
              </a:ext>
            </a:extLst>
          </p:cNvPr>
          <p:cNvSpPr txBox="1"/>
          <p:nvPr/>
        </p:nvSpPr>
        <p:spPr>
          <a:xfrm>
            <a:off x="5712112" y="6657945"/>
            <a:ext cx="24080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presurfer.blogspot.com/2011/12/most-expensive-car-crash-in-histor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6210571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bars&#10;&#10;AI-generated content may be incorrect.">
            <a:extLst>
              <a:ext uri="{FF2B5EF4-FFF2-40B4-BE49-F238E27FC236}">
                <a16:creationId xmlns:a16="http://schemas.microsoft.com/office/drawing/2014/main" id="{D5CFEC15-5CC0-16DE-B154-3DA17DD550D9}"/>
              </a:ext>
            </a:extLst>
          </p:cNvPr>
          <p:cNvPicPr>
            <a:picLocks noChangeAspect="1"/>
          </p:cNvPicPr>
          <p:nvPr/>
        </p:nvPicPr>
        <p:blipFill>
          <a:blip r:embed="rId2"/>
          <a:srcRect l="7935" t="9091" r="5021"/>
          <a:stretch>
            <a:fillRect/>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0281A3-9C9C-E8EF-CE54-C14B0ED5236E}"/>
              </a:ext>
            </a:extLst>
          </p:cNvPr>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Speed Limit Distribution</a:t>
            </a:r>
            <a:br>
              <a:rPr lang="en-US" sz="4800">
                <a:solidFill>
                  <a:schemeClr val="bg1"/>
                </a:solidFill>
              </a:rPr>
            </a:br>
            <a:endParaRPr lang="en-US" sz="4800">
              <a:solidFill>
                <a:schemeClr val="bg1"/>
              </a:solidFill>
            </a:endParaRP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79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a:solidFill>
            <a:schemeClr val="bg1"/>
          </a:solidFill>
        </p:grpSpPr>
        <p:grpSp>
          <p:nvGrpSpPr>
            <p:cNvPr id="15" name="Group 14">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7" name="Group 26">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grpFill/>
          </p:grpSpPr>
          <p:sp>
            <p:nvSpPr>
              <p:cNvPr id="17" name="Freeform: Shape 16">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9" name="Freeform: Shape 28">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22" name="Group 21">
            <a:extLst>
              <a:ext uri="{FF2B5EF4-FFF2-40B4-BE49-F238E27FC236}">
                <a16:creationId xmlns:a16="http://schemas.microsoft.com/office/drawing/2014/main" id="{5499343D-E927-41D0-B997-E44A300C68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9725" y="1119591"/>
            <a:ext cx="4965868" cy="4598497"/>
            <a:chOff x="579725" y="1119591"/>
            <a:chExt cx="4965868" cy="4598497"/>
          </a:xfrm>
        </p:grpSpPr>
        <p:sp>
          <p:nvSpPr>
            <p:cNvPr id="23" name="Rectangle 2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 y="1119591"/>
              <a:ext cx="4965868" cy="4598497"/>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8D7A4-33A0-4280-3561-2147F13E769C}"/>
              </a:ext>
            </a:extLst>
          </p:cNvPr>
          <p:cNvSpPr>
            <a:spLocks noGrp="1"/>
          </p:cNvSpPr>
          <p:nvPr>
            <p:ph type="ctrTitle"/>
          </p:nvPr>
        </p:nvSpPr>
        <p:spPr>
          <a:xfrm>
            <a:off x="838200" y="1254952"/>
            <a:ext cx="4324642" cy="2939655"/>
          </a:xfrm>
        </p:spPr>
        <p:txBody>
          <a:bodyPr>
            <a:normAutofit/>
          </a:bodyPr>
          <a:lstStyle/>
          <a:p>
            <a:r>
              <a:rPr lang="en-US" sz="5400">
                <a:solidFill>
                  <a:schemeClr val="bg1"/>
                </a:solidFill>
              </a:rPr>
              <a:t>Crash Hour Distribution</a:t>
            </a:r>
            <a:br>
              <a:rPr lang="en-US" sz="5400">
                <a:solidFill>
                  <a:schemeClr val="bg1"/>
                </a:solidFill>
              </a:rPr>
            </a:br>
            <a:endParaRPr lang="en-US" sz="5400">
              <a:solidFill>
                <a:schemeClr val="bg1"/>
              </a:solidFill>
            </a:endParaRPr>
          </a:p>
        </p:txBody>
      </p:sp>
      <p:pic>
        <p:nvPicPr>
          <p:cNvPr id="7" name="Picture 6" descr="A graph of crash&#10;&#10;AI-generated content may be incorrect.">
            <a:extLst>
              <a:ext uri="{FF2B5EF4-FFF2-40B4-BE49-F238E27FC236}">
                <a16:creationId xmlns:a16="http://schemas.microsoft.com/office/drawing/2014/main" id="{153ECAD1-8820-8C54-92F3-1EDE19B0BD0E}"/>
              </a:ext>
            </a:extLst>
          </p:cNvPr>
          <p:cNvPicPr>
            <a:picLocks noChangeAspect="1"/>
          </p:cNvPicPr>
          <p:nvPr/>
        </p:nvPicPr>
        <p:blipFill>
          <a:blip r:embed="rId2"/>
          <a:srcRect l="89" r="2" b="2"/>
          <a:stretch>
            <a:fillRect/>
          </a:stretch>
        </p:blipFill>
        <p:spPr>
          <a:xfrm>
            <a:off x="6094114" y="1321031"/>
            <a:ext cx="5428611" cy="4210940"/>
          </a:xfrm>
          <a:prstGeom prst="rect">
            <a:avLst/>
          </a:prstGeom>
          <a:ln w="28575">
            <a:noFill/>
          </a:ln>
        </p:spPr>
      </p:pic>
      <p:sp>
        <p:nvSpPr>
          <p:cNvPr id="28" name="Freeform: Shape 2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Freeform: Shape 29">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37" name="Freeform: Shape 3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3"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0607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CD20-4072-3923-141C-AA0478E7B934}"/>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6200" kern="1200">
                <a:solidFill>
                  <a:srgbClr val="FFFFFF"/>
                </a:solidFill>
                <a:latin typeface="+mj-lt"/>
                <a:ea typeface="+mj-ea"/>
                <a:cs typeface="+mj-cs"/>
              </a:rPr>
              <a:t>Day of Week Distribution</a:t>
            </a:r>
            <a:br>
              <a:rPr lang="en-US" sz="6200" kern="1200">
                <a:solidFill>
                  <a:srgbClr val="FFFFFF"/>
                </a:solidFill>
                <a:latin typeface="+mj-lt"/>
                <a:ea typeface="+mj-ea"/>
                <a:cs typeface="+mj-cs"/>
              </a:rPr>
            </a:br>
            <a:endParaRPr lang="en-US" sz="6200" kern="1200">
              <a:solidFill>
                <a:srgbClr val="FFFFFF"/>
              </a:solidFill>
              <a:latin typeface="+mj-lt"/>
              <a:ea typeface="+mj-ea"/>
              <a:cs typeface="+mj-cs"/>
            </a:endParaRPr>
          </a:p>
        </p:txBody>
      </p:sp>
      <p:pic>
        <p:nvPicPr>
          <p:cNvPr id="6" name="Content Placeholder 5" descr="A graph with blue bars&#10;&#10;AI-generated content may be incorrect.">
            <a:extLst>
              <a:ext uri="{FF2B5EF4-FFF2-40B4-BE49-F238E27FC236}">
                <a16:creationId xmlns:a16="http://schemas.microsoft.com/office/drawing/2014/main" id="{11DEEF3E-E103-8CDD-D496-41BD3BA396F2}"/>
              </a:ext>
            </a:extLst>
          </p:cNvPr>
          <p:cNvPicPr>
            <a:picLocks noGrp="1" noChangeAspect="1"/>
          </p:cNvPicPr>
          <p:nvPr>
            <p:ph idx="1"/>
          </p:nvPr>
        </p:nvPicPr>
        <p:blipFill>
          <a:blip r:embed="rId2"/>
          <a:stretch>
            <a:fillRect/>
          </a:stretch>
        </p:blipFill>
        <p:spPr>
          <a:xfrm>
            <a:off x="5986925" y="1855314"/>
            <a:ext cx="5664133" cy="4205618"/>
          </a:xfrm>
          <a:prstGeom prst="rect">
            <a:avLst/>
          </a:prstGeom>
        </p:spPr>
      </p:pic>
    </p:spTree>
    <p:extLst>
      <p:ext uri="{BB962C8B-B14F-4D97-AF65-F5344CB8AC3E}">
        <p14:creationId xmlns:p14="http://schemas.microsoft.com/office/powerpoint/2010/main" val="1468650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ar accident with a wrecked car&#10;&#10;AI-generated content may be incorrect.">
            <a:extLst>
              <a:ext uri="{FF2B5EF4-FFF2-40B4-BE49-F238E27FC236}">
                <a16:creationId xmlns:a16="http://schemas.microsoft.com/office/drawing/2014/main" id="{69234E47-1C9C-FF04-829C-6493565AFFC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641" r="24725" b="6450"/>
          <a:stretch>
            <a:fillRect/>
          </a:stretch>
        </p:blipFill>
        <p:spPr>
          <a:xfrm>
            <a:off x="3522468" y="10"/>
            <a:ext cx="8669532" cy="6857990"/>
          </a:xfrm>
          <a:prstGeom prst="rect">
            <a:avLst/>
          </a:prstGeom>
        </p:spPr>
      </p:pic>
      <p:sp>
        <p:nvSpPr>
          <p:cNvPr id="20" name="Rectangle 1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A850F5-56F8-A370-34B7-2BEC1855BCA1}"/>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800" b="1" u="sng">
                <a:solidFill>
                  <a:schemeClr val="bg1"/>
                </a:solidFill>
              </a:rPr>
              <a:t>FINDINGS FROM THE DATA ANALYSIS</a:t>
            </a:r>
            <a:endParaRPr lang="en-US" sz="2800">
              <a:solidFill>
                <a:schemeClr val="bg1"/>
              </a:solidFill>
            </a:endParaRP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A914220-8187-DFC3-363C-47ACEEA85EAF}"/>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pPr marL="342900" indent="-228600" algn="l">
              <a:buFont typeface="Arial" panose="020B0604020202020204" pitchFamily="34" charset="0"/>
              <a:buChar char="•"/>
            </a:pPr>
            <a:r>
              <a:rPr lang="en-US" sz="1400">
                <a:solidFill>
                  <a:schemeClr val="bg1"/>
                </a:solidFill>
              </a:rPr>
              <a:t>There are hours, lighting, and road conditions that are closely linked to a certain type of accident.</a:t>
            </a:r>
          </a:p>
          <a:p>
            <a:pPr marL="342900" indent="-228600" algn="l">
              <a:buFont typeface="Arial" panose="020B0604020202020204" pitchFamily="34" charset="0"/>
              <a:buChar char="•"/>
            </a:pPr>
            <a:endParaRPr lang="en-US" sz="1400">
              <a:solidFill>
                <a:schemeClr val="bg1"/>
              </a:solidFill>
            </a:endParaRPr>
          </a:p>
          <a:p>
            <a:pPr marL="342900" indent="-228600" algn="l">
              <a:buFont typeface="Arial" panose="020B0604020202020204" pitchFamily="34" charset="0"/>
              <a:buChar char="•"/>
            </a:pPr>
            <a:r>
              <a:rPr lang="en-US" sz="1400">
                <a:solidFill>
                  <a:schemeClr val="bg1"/>
                </a:solidFill>
              </a:rPr>
              <a:t>Weather does not necessarily play a key role, but human behavior (such as lack of yield or bad maneuvers) prevails.</a:t>
            </a:r>
          </a:p>
          <a:p>
            <a:pPr marL="342900" indent="-228600" algn="l">
              <a:buFont typeface="Arial" panose="020B0604020202020204" pitchFamily="34" charset="0"/>
              <a:buChar char="•"/>
            </a:pPr>
            <a:endParaRPr lang="en-US" sz="1400">
              <a:solidFill>
                <a:schemeClr val="bg1"/>
              </a:solidFill>
            </a:endParaRPr>
          </a:p>
          <a:p>
            <a:pPr marL="342900" indent="-228600" algn="l">
              <a:buFont typeface="Arial" panose="020B0604020202020204" pitchFamily="34" charset="0"/>
              <a:buChar char="•"/>
            </a:pPr>
            <a:r>
              <a:rPr lang="en-US" sz="1400">
                <a:solidFill>
                  <a:schemeClr val="bg1"/>
                </a:solidFill>
              </a:rPr>
              <a:t>Random Forest classifies crash hour, road surface, and lighting to be significant predictors of cause of crash.</a:t>
            </a:r>
          </a:p>
        </p:txBody>
      </p:sp>
    </p:spTree>
    <p:extLst>
      <p:ext uri="{BB962C8B-B14F-4D97-AF65-F5344CB8AC3E}">
        <p14:creationId xmlns:p14="http://schemas.microsoft.com/office/powerpoint/2010/main" val="147388959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alculator and pen on a paper&#10;&#10;AI-generated content may be incorrect.">
            <a:extLst>
              <a:ext uri="{FF2B5EF4-FFF2-40B4-BE49-F238E27FC236}">
                <a16:creationId xmlns:a16="http://schemas.microsoft.com/office/drawing/2014/main" id="{EBB3D7F8-133B-D028-FFF6-78D1DECC92F2}"/>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091" r="29610"/>
          <a:stretch>
            <a:fillRect/>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3D9DF3-5C64-5808-6687-CA1E34F7238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400" b="1">
                <a:solidFill>
                  <a:schemeClr val="bg1"/>
                </a:solidFill>
              </a:rPr>
              <a:t>BUSINESS RECOMMENDATIONS FOR CRASH ACCIDENT</a:t>
            </a:r>
            <a:endParaRPr lang="en-US" sz="2400">
              <a:solidFill>
                <a:schemeClr val="bg1"/>
              </a:solidFill>
            </a:endParaRP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53BBEFC-9EB5-3E6B-CA68-6E9CB60D23C9}"/>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sz="1200">
                <a:solidFill>
                  <a:schemeClr val="bg1"/>
                </a:solidFill>
              </a:rPr>
              <a:t>Targeted Enforcement: Traffic monitoring and enforcement should be done on high-risk hours (afternoon/evening).</a:t>
            </a:r>
          </a:p>
          <a:p>
            <a:pPr marL="285750" indent="-228600" defTabSz="914400">
              <a:lnSpc>
                <a:spcPct val="90000"/>
              </a:lnSpc>
              <a:spcAft>
                <a:spcPts val="600"/>
              </a:spcAft>
              <a:buFont typeface="Arial" panose="020B0604020202020204" pitchFamily="34" charset="0"/>
              <a:buChar char="•"/>
            </a:pPr>
            <a:endParaRPr lang="en-US" sz="1200">
              <a:solidFill>
                <a:schemeClr val="bg1"/>
              </a:solidFill>
            </a:endParaRPr>
          </a:p>
          <a:p>
            <a:pPr marL="285750" indent="-228600" defTabSz="914400">
              <a:lnSpc>
                <a:spcPct val="90000"/>
              </a:lnSpc>
              <a:spcAft>
                <a:spcPts val="600"/>
              </a:spcAft>
              <a:buFont typeface="Arial" panose="020B0604020202020204" pitchFamily="34" charset="0"/>
              <a:buChar char="•"/>
            </a:pPr>
            <a:r>
              <a:rPr lang="en-US" sz="1200">
                <a:solidFill>
                  <a:schemeClr val="bg1"/>
                </a:solidFill>
              </a:rPr>
              <a:t>Road Safety Campaigns: train drivers on the art of yielding, making good turns and safe following distance.</a:t>
            </a:r>
          </a:p>
          <a:p>
            <a:pPr marL="285750" indent="-228600" defTabSz="914400">
              <a:lnSpc>
                <a:spcPct val="90000"/>
              </a:lnSpc>
              <a:spcAft>
                <a:spcPts val="600"/>
              </a:spcAft>
              <a:buFont typeface="Arial" panose="020B0604020202020204" pitchFamily="34" charset="0"/>
              <a:buChar char="•"/>
            </a:pPr>
            <a:endParaRPr lang="en-US" sz="1200">
              <a:solidFill>
                <a:schemeClr val="bg1"/>
              </a:solidFill>
            </a:endParaRPr>
          </a:p>
          <a:p>
            <a:pPr marL="285750" indent="-228600" defTabSz="914400">
              <a:lnSpc>
                <a:spcPct val="90000"/>
              </a:lnSpc>
              <a:spcAft>
                <a:spcPts val="600"/>
              </a:spcAft>
              <a:buFont typeface="Arial" panose="020B0604020202020204" pitchFamily="34" charset="0"/>
              <a:buChar char="•"/>
            </a:pPr>
            <a:r>
              <a:rPr lang="en-US" sz="1200">
                <a:solidFill>
                  <a:schemeClr val="bg1"/>
                </a:solidFill>
              </a:rPr>
              <a:t>Infrastructure Enrichments: Improve the lighting facilities in prone areas to accidents and on road surfaces, particularly in the case of adverse weather.</a:t>
            </a:r>
          </a:p>
          <a:p>
            <a:pPr marL="285750" indent="-228600" defTabSz="914400">
              <a:lnSpc>
                <a:spcPct val="90000"/>
              </a:lnSpc>
              <a:spcAft>
                <a:spcPts val="600"/>
              </a:spcAft>
              <a:buFont typeface="Arial" panose="020B0604020202020204" pitchFamily="34" charset="0"/>
              <a:buChar char="•"/>
            </a:pPr>
            <a:endParaRPr lang="en-US" sz="1200">
              <a:solidFill>
                <a:schemeClr val="bg1"/>
              </a:solidFill>
            </a:endParaRPr>
          </a:p>
          <a:p>
            <a:pPr marL="285750" indent="-228600" defTabSz="914400">
              <a:lnSpc>
                <a:spcPct val="90000"/>
              </a:lnSpc>
              <a:spcAft>
                <a:spcPts val="600"/>
              </a:spcAft>
              <a:buFont typeface="Arial" panose="020B0604020202020204" pitchFamily="34" charset="0"/>
              <a:buChar char="•"/>
            </a:pPr>
            <a:r>
              <a:rPr lang="en-US" sz="1200">
                <a:solidFill>
                  <a:schemeClr val="bg1"/>
                </a:solidFill>
              </a:rPr>
              <a:t>Policy Support: Predict and match to Vision Zero efforts and curb injuries and deaths.</a:t>
            </a:r>
          </a:p>
        </p:txBody>
      </p:sp>
      <p:sp>
        <p:nvSpPr>
          <p:cNvPr id="4" name="TextBox 3">
            <a:extLst>
              <a:ext uri="{FF2B5EF4-FFF2-40B4-BE49-F238E27FC236}">
                <a16:creationId xmlns:a16="http://schemas.microsoft.com/office/drawing/2014/main" id="{759236CE-C853-DD03-268B-87A13D131169}"/>
              </a:ext>
            </a:extLst>
          </p:cNvPr>
          <p:cNvSpPr txBox="1"/>
          <p:nvPr/>
        </p:nvSpPr>
        <p:spPr>
          <a:xfrm>
            <a:off x="6464409" y="2197386"/>
            <a:ext cx="4699459" cy="390316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14498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yellow sign with a exclamation mark on the ground&#10;&#10;AI-generated content may be incorrect.">
            <a:extLst>
              <a:ext uri="{FF2B5EF4-FFF2-40B4-BE49-F238E27FC236}">
                <a16:creationId xmlns:a16="http://schemas.microsoft.com/office/drawing/2014/main" id="{A289B9E9-7F66-AD64-A7AB-13E009F08B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6385" y="2679948"/>
            <a:ext cx="5270026" cy="2938039"/>
          </a:xfrm>
          <a:prstGeom prst="rect">
            <a:avLst/>
          </a:prstGeom>
        </p:spPr>
      </p:pic>
      <p:sp>
        <p:nvSpPr>
          <p:cNvPr id="2" name="Title 1">
            <a:extLst>
              <a:ext uri="{FF2B5EF4-FFF2-40B4-BE49-F238E27FC236}">
                <a16:creationId xmlns:a16="http://schemas.microsoft.com/office/drawing/2014/main" id="{7974A88C-FA74-41E9-7750-502DA02B6D7B}"/>
              </a:ext>
            </a:extLst>
          </p:cNvPr>
          <p:cNvSpPr>
            <a:spLocks noGrp="1"/>
          </p:cNvSpPr>
          <p:nvPr>
            <p:ph type="title"/>
          </p:nvPr>
        </p:nvSpPr>
        <p:spPr>
          <a:xfrm>
            <a:off x="786384" y="576072"/>
            <a:ext cx="10377484" cy="1546533"/>
          </a:xfrm>
        </p:spPr>
        <p:txBody>
          <a:bodyPr anchor="t">
            <a:normAutofit/>
          </a:bodyPr>
          <a:lstStyle/>
          <a:p>
            <a:r>
              <a:rPr lang="en-US" sz="4800">
                <a:solidFill>
                  <a:schemeClr val="bg1"/>
                </a:solidFill>
              </a:rPr>
              <a:t>CONCLUSION</a:t>
            </a:r>
          </a:p>
        </p:txBody>
      </p:sp>
      <p:sp>
        <p:nvSpPr>
          <p:cNvPr id="3" name="Content Placeholder 2">
            <a:extLst>
              <a:ext uri="{FF2B5EF4-FFF2-40B4-BE49-F238E27FC236}">
                <a16:creationId xmlns:a16="http://schemas.microsoft.com/office/drawing/2014/main" id="{F7C5045E-1349-01E8-CFAC-2CAE44B4CB61}"/>
              </a:ext>
            </a:extLst>
          </p:cNvPr>
          <p:cNvSpPr>
            <a:spLocks noGrp="1"/>
          </p:cNvSpPr>
          <p:nvPr>
            <p:ph idx="1"/>
          </p:nvPr>
        </p:nvSpPr>
        <p:spPr>
          <a:xfrm>
            <a:off x="6464409" y="2197386"/>
            <a:ext cx="4699459" cy="3903163"/>
          </a:xfrm>
        </p:spPr>
        <p:txBody>
          <a:bodyPr anchor="ctr">
            <a:normAutofit/>
          </a:bodyPr>
          <a:lstStyle/>
          <a:p>
            <a:r>
              <a:rPr lang="en-US" sz="1500" dirty="0">
                <a:solidFill>
                  <a:schemeClr val="bg1"/>
                </a:solidFill>
              </a:rPr>
              <a:t>Through the analysis of the historical crash data and using machine learning, it is possible to estimate the primary contributory causes of accidents with a fair degree of accuracy. The results emphasize that the driver behavior and traffic conditions are essential elements, which can offer practical implications to policymakers, city planners, and the representatives of the public safety. Application of specific interventions, depending on these understandings, can avert accidents, injuries, and fatalities.</a:t>
            </a:r>
          </a:p>
        </p:txBody>
      </p:sp>
      <p:sp>
        <p:nvSpPr>
          <p:cNvPr id="6" name="TextBox 5">
            <a:extLst>
              <a:ext uri="{FF2B5EF4-FFF2-40B4-BE49-F238E27FC236}">
                <a16:creationId xmlns:a16="http://schemas.microsoft.com/office/drawing/2014/main" id="{661E7916-57A3-29A4-88B9-BCDBC8B34FF4}"/>
              </a:ext>
            </a:extLst>
          </p:cNvPr>
          <p:cNvSpPr txBox="1"/>
          <p:nvPr/>
        </p:nvSpPr>
        <p:spPr>
          <a:xfrm>
            <a:off x="3467241" y="5417932"/>
            <a:ext cx="258917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agpurtoday.in/3-killed-in-car-mishap-near-buldhana-on-samruddhi-expressway/0529173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51560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tue of a person on a bike&#10;&#10;AI-generated content may be incorrect.">
            <a:extLst>
              <a:ext uri="{FF2B5EF4-FFF2-40B4-BE49-F238E27FC236}">
                <a16:creationId xmlns:a16="http://schemas.microsoft.com/office/drawing/2014/main" id="{6946E439-000F-9D76-BBEB-629D8505C63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753" r="23000" b="1336"/>
          <a:stretch>
            <a:fillRect/>
          </a:stretch>
        </p:blipFill>
        <p:spPr>
          <a:xfrm>
            <a:off x="3522468" y="10"/>
            <a:ext cx="8669532" cy="6857990"/>
          </a:xfrm>
          <a:prstGeom prst="rect">
            <a:avLst/>
          </a:prstGeom>
        </p:spPr>
      </p:pic>
      <p:sp>
        <p:nvSpPr>
          <p:cNvPr id="39" name="Rectangle 3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Content Placeholder 2">
            <a:extLst>
              <a:ext uri="{FF2B5EF4-FFF2-40B4-BE49-F238E27FC236}">
                <a16:creationId xmlns:a16="http://schemas.microsoft.com/office/drawing/2014/main" id="{2CA55B06-047E-36CF-C2FC-57C356870368}"/>
              </a:ext>
            </a:extLst>
          </p:cNvPr>
          <p:cNvSpPr>
            <a:spLocks noGrp="1"/>
          </p:cNvSpPr>
          <p:nvPr>
            <p:ph idx="1"/>
          </p:nvPr>
        </p:nvSpPr>
        <p:spPr>
          <a:xfrm>
            <a:off x="371094" y="2718054"/>
            <a:ext cx="3438906" cy="3207258"/>
          </a:xfrm>
        </p:spPr>
        <p:txBody>
          <a:bodyPr anchor="t">
            <a:normAutofit/>
          </a:bodyPr>
          <a:lstStyle/>
          <a:p>
            <a:r>
              <a:rPr lang="en-US" sz="1700" b="1">
                <a:solidFill>
                  <a:schemeClr val="bg1"/>
                </a:solidFill>
                <a:latin typeface="Algerian" panose="04020705040A02060702" pitchFamily="82" charset="0"/>
              </a:rPr>
              <a:t> thank You for your time</a:t>
            </a:r>
          </a:p>
          <a:p>
            <a:endParaRPr lang="en-US" sz="1700" b="1">
              <a:solidFill>
                <a:schemeClr val="bg1"/>
              </a:solidFill>
              <a:latin typeface="Algerian" panose="04020705040A02060702" pitchFamily="82" charset="0"/>
            </a:endParaRPr>
          </a:p>
          <a:p>
            <a:r>
              <a:rPr lang="en-US" sz="1700" b="1">
                <a:solidFill>
                  <a:schemeClr val="bg1"/>
                </a:solidFill>
                <a:latin typeface="Algerian" panose="04020705040A02060702" pitchFamily="82" charset="0"/>
              </a:rPr>
              <a:t>Open to any questions</a:t>
            </a:r>
          </a:p>
          <a:p>
            <a:endParaRPr lang="en-US" sz="1700" b="1">
              <a:solidFill>
                <a:schemeClr val="bg1"/>
              </a:solidFill>
              <a:latin typeface="Algerian" panose="04020705040A02060702" pitchFamily="82" charset="0"/>
            </a:endParaRPr>
          </a:p>
          <a:p>
            <a:r>
              <a:rPr lang="en-US" sz="1700" b="1">
                <a:solidFill>
                  <a:schemeClr val="bg1"/>
                </a:solidFill>
                <a:latin typeface="Algerian" panose="04020705040A02060702" pitchFamily="82" charset="0"/>
              </a:rPr>
              <a:t>Email: Kiraguaxle@gmail.com</a:t>
            </a:r>
          </a:p>
          <a:p>
            <a:endParaRPr lang="en-US" sz="1700" b="1">
              <a:solidFill>
                <a:schemeClr val="bg1"/>
              </a:solidFill>
              <a:latin typeface="Algerian" panose="04020705040A02060702" pitchFamily="82" charset="0"/>
            </a:endParaRPr>
          </a:p>
          <a:p>
            <a:r>
              <a:rPr lang="en-US" sz="1700" b="1">
                <a:solidFill>
                  <a:schemeClr val="bg1"/>
                </a:solidFill>
                <a:latin typeface="Algerian" panose="04020705040A02060702" pitchFamily="82" charset="0"/>
              </a:rPr>
              <a:t>Phone:0718584873</a:t>
            </a:r>
          </a:p>
          <a:p>
            <a:endParaRPr lang="en-US" sz="1700" b="1">
              <a:solidFill>
                <a:schemeClr val="bg1"/>
              </a:solidFill>
              <a:latin typeface="Algerian" panose="04020705040A02060702" pitchFamily="82" charset="0"/>
            </a:endParaRPr>
          </a:p>
          <a:p>
            <a:endParaRPr lang="en-US" sz="1700" b="1">
              <a:solidFill>
                <a:schemeClr val="bg1"/>
              </a:solidFill>
              <a:latin typeface="Algerian" panose="04020705040A02060702" pitchFamily="82" charset="0"/>
            </a:endParaRPr>
          </a:p>
        </p:txBody>
      </p:sp>
      <p:sp>
        <p:nvSpPr>
          <p:cNvPr id="6" name="TextBox 5">
            <a:extLst>
              <a:ext uri="{FF2B5EF4-FFF2-40B4-BE49-F238E27FC236}">
                <a16:creationId xmlns:a16="http://schemas.microsoft.com/office/drawing/2014/main" id="{4264E3DC-96C0-6113-224B-0C4CC7DFF0DB}"/>
              </a:ext>
            </a:extLst>
          </p:cNvPr>
          <p:cNvSpPr txBox="1"/>
          <p:nvPr/>
        </p:nvSpPr>
        <p:spPr>
          <a:xfrm>
            <a:off x="9739085" y="6657945"/>
            <a:ext cx="245291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groundup.org.za/article/concourt-gives-man-go-ahead-file-late-road-accident-clai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784481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accident with a wrecked car&#10;&#10;AI-generated content may be incorrect.">
            <a:extLst>
              <a:ext uri="{FF2B5EF4-FFF2-40B4-BE49-F238E27FC236}">
                <a16:creationId xmlns:a16="http://schemas.microsoft.com/office/drawing/2014/main" id="{BF04C1C6-3B95-50ED-96BA-1B0720D32B4C}"/>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37" r="-1" b="12162"/>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7B88F69B-5D21-A946-0EBC-4AF4EAC7F4C4}"/>
              </a:ext>
            </a:extLst>
          </p:cNvPr>
          <p:cNvSpPr>
            <a:spLocks noGrp="1"/>
          </p:cNvSpPr>
          <p:nvPr>
            <p:ph type="ctrTitle"/>
          </p:nvPr>
        </p:nvSpPr>
        <p:spPr>
          <a:xfrm>
            <a:off x="643467" y="1173192"/>
            <a:ext cx="5627937" cy="2432650"/>
          </a:xfrm>
        </p:spPr>
        <p:txBody>
          <a:bodyPr>
            <a:normAutofit/>
          </a:bodyPr>
          <a:lstStyle/>
          <a:p>
            <a:r>
              <a:rPr lang="en-US" sz="6600" dirty="0">
                <a:solidFill>
                  <a:schemeClr val="tx1"/>
                </a:solidFill>
              </a:rPr>
              <a:t>Problem statement</a:t>
            </a:r>
          </a:p>
        </p:txBody>
      </p:sp>
      <p:sp>
        <p:nvSpPr>
          <p:cNvPr id="3" name="Subtitle 2">
            <a:extLst>
              <a:ext uri="{FF2B5EF4-FFF2-40B4-BE49-F238E27FC236}">
                <a16:creationId xmlns:a16="http://schemas.microsoft.com/office/drawing/2014/main" id="{3F89B113-AB84-1028-DEF5-EE811330B618}"/>
              </a:ext>
            </a:extLst>
          </p:cNvPr>
          <p:cNvSpPr>
            <a:spLocks noGrp="1"/>
          </p:cNvSpPr>
          <p:nvPr>
            <p:ph type="subTitle" idx="1"/>
          </p:nvPr>
        </p:nvSpPr>
        <p:spPr>
          <a:xfrm>
            <a:off x="6021238" y="643467"/>
            <a:ext cx="5527296" cy="4221831"/>
          </a:xfrm>
        </p:spPr>
        <p:txBody>
          <a:bodyPr>
            <a:normAutofit/>
          </a:bodyPr>
          <a:lstStyle/>
          <a:p>
            <a:r>
              <a:rPr lang="en-US" sz="2000" dirty="0"/>
              <a:t>Traffic accidents in Chicago City lead to injuries, death, and massive destruction of properties. It is imperative to know what causes accidents with a view of enhancing road safety. The project will determine the main contributory factor to a car accident depending on the environmental, road, and time factors. The final objective is to offer informational input that can assist policymakers and people in charge of ensuring safety on the road to minimize accidents and injuries.</a:t>
            </a:r>
            <a:endParaRPr lang="en-US" sz="2000" dirty="0">
              <a:solidFill>
                <a:schemeClr val="tx1"/>
              </a:solidFill>
            </a:endParaRPr>
          </a:p>
        </p:txBody>
      </p:sp>
    </p:spTree>
    <p:extLst>
      <p:ext uri="{BB962C8B-B14F-4D97-AF65-F5344CB8AC3E}">
        <p14:creationId xmlns:p14="http://schemas.microsoft.com/office/powerpoint/2010/main" val="28436429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ad with a warning sign&#10;&#10;AI-generated content may be incorrect.">
            <a:extLst>
              <a:ext uri="{FF2B5EF4-FFF2-40B4-BE49-F238E27FC236}">
                <a16:creationId xmlns:a16="http://schemas.microsoft.com/office/drawing/2014/main" id="{C5303A26-1777-A239-95D9-C60EDBFF5AE5}"/>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5709" r="-1" b="-1"/>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73CABEBF-4661-399B-DAB2-5E6250E94C53}"/>
              </a:ext>
            </a:extLst>
          </p:cNvPr>
          <p:cNvSpPr>
            <a:spLocks noGrp="1"/>
          </p:cNvSpPr>
          <p:nvPr>
            <p:ph type="ctrTitle"/>
          </p:nvPr>
        </p:nvSpPr>
        <p:spPr>
          <a:xfrm>
            <a:off x="0" y="198408"/>
            <a:ext cx="4687658" cy="2901990"/>
          </a:xfrm>
        </p:spPr>
        <p:txBody>
          <a:bodyPr>
            <a:normAutofit/>
          </a:bodyPr>
          <a:lstStyle/>
          <a:p>
            <a:r>
              <a:rPr lang="en-US" sz="6600" dirty="0">
                <a:solidFill>
                  <a:schemeClr val="tx1"/>
                </a:solidFill>
              </a:rPr>
              <a:t>Project Objective</a:t>
            </a:r>
          </a:p>
        </p:txBody>
      </p:sp>
      <p:sp>
        <p:nvSpPr>
          <p:cNvPr id="3" name="Subtitle 2">
            <a:extLst>
              <a:ext uri="{FF2B5EF4-FFF2-40B4-BE49-F238E27FC236}">
                <a16:creationId xmlns:a16="http://schemas.microsoft.com/office/drawing/2014/main" id="{8E9FFEC1-EE32-1DC7-EE56-7F7E10D794E0}"/>
              </a:ext>
            </a:extLst>
          </p:cNvPr>
          <p:cNvSpPr>
            <a:spLocks noGrp="1"/>
          </p:cNvSpPr>
          <p:nvPr>
            <p:ph type="subTitle" idx="1"/>
          </p:nvPr>
        </p:nvSpPr>
        <p:spPr>
          <a:xfrm>
            <a:off x="4226943" y="0"/>
            <a:ext cx="7962009" cy="6857999"/>
          </a:xfrm>
        </p:spPr>
        <p:txBody>
          <a:bodyPr>
            <a:noAutofit/>
          </a:bodyPr>
          <a:lstStyle/>
          <a:p>
            <a:pPr marL="342900" indent="-342900" algn="l">
              <a:lnSpc>
                <a:spcPct val="90000"/>
              </a:lnSpc>
              <a:buFont typeface="Wingdings" panose="05000000000000000000" pitchFamily="2" charset="2"/>
              <a:buChar char="v"/>
            </a:pPr>
            <a:r>
              <a:rPr lang="en-US" sz="1600" dirty="0">
                <a:solidFill>
                  <a:schemeClr val="tx1"/>
                </a:solidFill>
              </a:rPr>
              <a:t>Exploratory Data Analysis (EDA)</a:t>
            </a:r>
          </a:p>
          <a:p>
            <a:pPr marL="342900" indent="-342900" algn="l">
              <a:lnSpc>
                <a:spcPct val="90000"/>
              </a:lnSpc>
              <a:buFont typeface="Wingdings" panose="05000000000000000000" pitchFamily="2" charset="2"/>
              <a:buChar char="v"/>
            </a:pPr>
            <a:r>
              <a:rPr lang="en-US" sz="1600" dirty="0">
                <a:solidFill>
                  <a:schemeClr val="tx1"/>
                </a:solidFill>
              </a:rPr>
              <a:t>Crash trends hour by hour, day by day, month by month.</a:t>
            </a:r>
          </a:p>
          <a:p>
            <a:pPr marL="342900" indent="-342900" algn="l">
              <a:lnSpc>
                <a:spcPct val="90000"/>
              </a:lnSpc>
              <a:buFont typeface="Wingdings" panose="05000000000000000000" pitchFamily="2" charset="2"/>
              <a:buChar char="v"/>
            </a:pPr>
            <a:r>
              <a:rPr lang="en-US" sz="1600" dirty="0">
                <a:solidFill>
                  <a:schemeClr val="tx1"/>
                </a:solidFill>
              </a:rPr>
              <a:t>Checking on the weather, light and road surface conditions.</a:t>
            </a:r>
          </a:p>
          <a:p>
            <a:pPr marL="342900" indent="-342900" algn="l">
              <a:lnSpc>
                <a:spcPct val="90000"/>
              </a:lnSpc>
              <a:buFont typeface="Wingdings" panose="05000000000000000000" pitchFamily="2" charset="2"/>
              <a:buChar char="v"/>
            </a:pPr>
            <a:r>
              <a:rPr lang="en-US" sz="1600" dirty="0">
                <a:solidFill>
                  <a:schemeClr val="tx1"/>
                </a:solidFill>
              </a:rPr>
              <a:t>Determining accident causal patterns.</a:t>
            </a:r>
          </a:p>
          <a:p>
            <a:pPr marL="342900" indent="-342900" algn="l">
              <a:lnSpc>
                <a:spcPct val="90000"/>
              </a:lnSpc>
              <a:buFont typeface="Wingdings" panose="05000000000000000000" pitchFamily="2" charset="2"/>
              <a:buChar char="v"/>
            </a:pPr>
            <a:r>
              <a:rPr lang="en-US" sz="1600" dirty="0">
                <a:solidFill>
                  <a:schemeClr val="tx1"/>
                </a:solidFill>
              </a:rPr>
              <a:t>One Week Of Data Cleaning and Feature Engineering.</a:t>
            </a:r>
          </a:p>
          <a:p>
            <a:pPr marL="342900" indent="-342900" algn="l">
              <a:lnSpc>
                <a:spcPct val="90000"/>
              </a:lnSpc>
              <a:buFont typeface="Wingdings" panose="05000000000000000000" pitchFamily="2" charset="2"/>
              <a:buChar char="v"/>
            </a:pPr>
            <a:r>
              <a:rPr lang="en-US" sz="1600" dirty="0">
                <a:solidFill>
                  <a:schemeClr val="tx1"/>
                </a:solidFill>
              </a:rPr>
              <a:t>Handling missing values</a:t>
            </a:r>
          </a:p>
          <a:p>
            <a:pPr marL="342900" indent="-342900" algn="l">
              <a:lnSpc>
                <a:spcPct val="90000"/>
              </a:lnSpc>
              <a:buFont typeface="Wingdings" panose="05000000000000000000" pitchFamily="2" charset="2"/>
              <a:buChar char="v"/>
            </a:pPr>
            <a:r>
              <a:rPr lang="en-US" sz="1600" dirty="0">
                <a:solidFill>
                  <a:schemeClr val="tx1"/>
                </a:solidFill>
              </a:rPr>
              <a:t>Grouping unusual primary contributory causes as an OTHER category.</a:t>
            </a:r>
          </a:p>
          <a:p>
            <a:pPr marL="342900" indent="-342900" algn="l">
              <a:lnSpc>
                <a:spcPct val="90000"/>
              </a:lnSpc>
              <a:buFont typeface="Wingdings" panose="05000000000000000000" pitchFamily="2" charset="2"/>
              <a:buChar char="v"/>
            </a:pPr>
            <a:r>
              <a:rPr lang="en-US" sz="1600" dirty="0">
                <a:solidFill>
                  <a:schemeClr val="tx1"/>
                </a:solidFill>
              </a:rPr>
              <a:t>Categorical features which are one-hot encoded.</a:t>
            </a:r>
          </a:p>
          <a:p>
            <a:pPr marL="342900" indent="-342900" algn="l">
              <a:lnSpc>
                <a:spcPct val="90000"/>
              </a:lnSpc>
              <a:buFont typeface="Wingdings" panose="05000000000000000000" pitchFamily="2" charset="2"/>
              <a:buChar char="v"/>
            </a:pPr>
            <a:r>
              <a:rPr lang="en-US" sz="1600" dirty="0">
                <a:solidFill>
                  <a:schemeClr val="tx1"/>
                </a:solidFill>
              </a:rPr>
              <a:t>Modeling</a:t>
            </a:r>
          </a:p>
          <a:p>
            <a:pPr marL="342900" indent="-342900" algn="l">
              <a:lnSpc>
                <a:spcPct val="90000"/>
              </a:lnSpc>
              <a:buFont typeface="Wingdings" panose="05000000000000000000" pitchFamily="2" charset="2"/>
              <a:buChar char="v"/>
            </a:pPr>
            <a:r>
              <a:rPr lang="en-US" sz="1600" dirty="0">
                <a:solidFill>
                  <a:schemeClr val="tx1"/>
                </a:solidFill>
              </a:rPr>
              <a:t>Logistic Regression: Baseline model to model that is linear.</a:t>
            </a:r>
          </a:p>
          <a:p>
            <a:pPr marL="342900" indent="-342900" algn="l">
              <a:lnSpc>
                <a:spcPct val="90000"/>
              </a:lnSpc>
              <a:buFont typeface="Wingdings" panose="05000000000000000000" pitchFamily="2" charset="2"/>
              <a:buChar char="v"/>
            </a:pPr>
            <a:r>
              <a:rPr lang="en-US" sz="1600" dirty="0">
                <a:solidFill>
                  <a:schemeClr val="tx1"/>
                </a:solidFill>
              </a:rPr>
              <a:t>Random Forest: Model of Ensemble to identify complicated patterns and interaction.</a:t>
            </a:r>
          </a:p>
          <a:p>
            <a:pPr marL="342900" indent="-342900" algn="l">
              <a:lnSpc>
                <a:spcPct val="90000"/>
              </a:lnSpc>
              <a:buFont typeface="Wingdings" panose="05000000000000000000" pitchFamily="2" charset="2"/>
              <a:buChar char="v"/>
            </a:pPr>
            <a:r>
              <a:rPr lang="en-US" sz="1600" dirty="0">
                <a:solidFill>
                  <a:schemeClr val="tx1"/>
                </a:solidFill>
              </a:rPr>
              <a:t>Model Evaluation</a:t>
            </a:r>
          </a:p>
          <a:p>
            <a:pPr marL="342900" indent="-342900" algn="l">
              <a:lnSpc>
                <a:spcPct val="90000"/>
              </a:lnSpc>
              <a:buFont typeface="Wingdings" panose="05000000000000000000" pitchFamily="2" charset="2"/>
              <a:buChar char="v"/>
            </a:pPr>
            <a:r>
              <a:rPr lang="en-US" sz="1600" dirty="0">
                <a:solidFill>
                  <a:schemeClr val="tx1"/>
                </a:solidFill>
              </a:rPr>
              <a:t>Measures: Accuracy, Precision, Recall, F1-score.</a:t>
            </a:r>
          </a:p>
          <a:p>
            <a:pPr marL="342900" indent="-342900" algn="l">
              <a:lnSpc>
                <a:spcPct val="90000"/>
              </a:lnSpc>
              <a:buFont typeface="Wingdings" panose="05000000000000000000" pitchFamily="2" charset="2"/>
              <a:buChar char="v"/>
            </a:pPr>
            <a:r>
              <a:rPr lang="en-US" sz="1600" dirty="0">
                <a:solidFill>
                  <a:schemeClr val="tx1"/>
                </a:solidFill>
              </a:rPr>
              <a:t>Comparison on unseen test data models.</a:t>
            </a:r>
          </a:p>
          <a:p>
            <a:pPr marL="342900" indent="-342900" algn="l">
              <a:lnSpc>
                <a:spcPct val="90000"/>
              </a:lnSpc>
              <a:buFont typeface="Wingdings" panose="05000000000000000000" pitchFamily="2" charset="2"/>
              <a:buChar char="v"/>
            </a:pPr>
            <a:r>
              <a:rPr lang="en-US" sz="1600" dirty="0">
                <a:solidFill>
                  <a:schemeClr val="tx1"/>
                </a:solidFill>
              </a:rPr>
              <a:t>It was followed by confusion matrix analysis to determine wrongly classified causes.</a:t>
            </a:r>
          </a:p>
          <a:p>
            <a:pPr marL="342900" indent="-342900" algn="l">
              <a:lnSpc>
                <a:spcPct val="90000"/>
              </a:lnSpc>
              <a:buFont typeface="Wingdings" panose="05000000000000000000" pitchFamily="2" charset="2"/>
              <a:buChar char="v"/>
            </a:pPr>
            <a:r>
              <a:rPr lang="en-US" sz="1600" dirty="0">
                <a:solidFill>
                  <a:schemeClr val="tx1"/>
                </a:solidFill>
              </a:rPr>
              <a:t>Business Recommendations and insights.</a:t>
            </a:r>
          </a:p>
          <a:p>
            <a:pPr marL="342900" indent="-342900" algn="l">
              <a:lnSpc>
                <a:spcPct val="90000"/>
              </a:lnSpc>
              <a:buFont typeface="Wingdings" panose="05000000000000000000" pitchFamily="2" charset="2"/>
              <a:buChar char="v"/>
            </a:pPr>
            <a:r>
              <a:rPr lang="en-US" sz="1600" dirty="0">
                <a:solidFill>
                  <a:schemeClr val="tx1"/>
                </a:solidFill>
              </a:rPr>
              <a:t>Peak crash periods denote that the enforcement of a specific traffic is necessary.</a:t>
            </a:r>
          </a:p>
          <a:p>
            <a:pPr marL="342900" indent="-342900" algn="l">
              <a:lnSpc>
                <a:spcPct val="90000"/>
              </a:lnSpc>
              <a:buFont typeface="Wingdings" panose="05000000000000000000" pitchFamily="2" charset="2"/>
              <a:buChar char="v"/>
            </a:pPr>
            <a:r>
              <a:rPr lang="en-US" sz="1600" dirty="0">
                <a:solidFill>
                  <a:schemeClr val="tx1"/>
                </a:solidFill>
              </a:rPr>
              <a:t>The light conditions and visibility affect the risk of accidents.</a:t>
            </a:r>
          </a:p>
          <a:p>
            <a:pPr marL="342900" indent="-342900" algn="l">
              <a:lnSpc>
                <a:spcPct val="90000"/>
              </a:lnSpc>
              <a:buFont typeface="Wingdings" panose="05000000000000000000" pitchFamily="2" charset="2"/>
              <a:buChar char="v"/>
            </a:pPr>
            <a:r>
              <a:rPr lang="en-US" sz="1600" dirty="0">
                <a:solidFill>
                  <a:schemeClr val="tx1"/>
                </a:solidFill>
              </a:rPr>
              <a:t>High risk conditions, locations and times are some of the areas that can be targeted by road safety interventions.</a:t>
            </a:r>
          </a:p>
          <a:p>
            <a:pPr marL="342900" indent="-342900" algn="l">
              <a:lnSpc>
                <a:spcPct val="90000"/>
              </a:lnSpc>
              <a:buFont typeface="Wingdings" panose="05000000000000000000" pitchFamily="2" charset="2"/>
              <a:buChar char="v"/>
            </a:pPr>
            <a:endParaRPr lang="en-US" sz="1600" dirty="0">
              <a:solidFill>
                <a:schemeClr val="tx1"/>
              </a:solidFill>
            </a:endParaRPr>
          </a:p>
        </p:txBody>
      </p:sp>
      <p:sp>
        <p:nvSpPr>
          <p:cNvPr id="6" name="TextBox 5">
            <a:extLst>
              <a:ext uri="{FF2B5EF4-FFF2-40B4-BE49-F238E27FC236}">
                <a16:creationId xmlns:a16="http://schemas.microsoft.com/office/drawing/2014/main" id="{947662E0-FFD7-4E31-38B1-6E5304D7E20A}"/>
              </a:ext>
            </a:extLst>
          </p:cNvPr>
          <p:cNvSpPr txBox="1"/>
          <p:nvPr/>
        </p:nvSpPr>
        <p:spPr>
          <a:xfrm>
            <a:off x="9795348" y="6657944"/>
            <a:ext cx="239360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agpurtoday.in/two-including-forest-round-officer-killed-in-road-accident-near-ramtek/0125061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80146655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driving down a street&#10;&#10;AI-generated content may be incorrect.">
            <a:extLst>
              <a:ext uri="{FF2B5EF4-FFF2-40B4-BE49-F238E27FC236}">
                <a16:creationId xmlns:a16="http://schemas.microsoft.com/office/drawing/2014/main" id="{0AFFC68E-2AB8-DC33-75CD-2A3CFD8B02BB}"/>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7991" r="-1" b="16989"/>
          <a:stretch>
            <a:fillRect/>
          </a:stretch>
        </p:blipFill>
        <p:spPr>
          <a:xfrm>
            <a:off x="3068" y="-1"/>
            <a:ext cx="12188932" cy="6858000"/>
          </a:xfrm>
          <a:prstGeom prst="rect">
            <a:avLst/>
          </a:prstGeom>
        </p:spPr>
      </p:pic>
      <p:sp>
        <p:nvSpPr>
          <p:cNvPr id="2" name="Title 1">
            <a:extLst>
              <a:ext uri="{FF2B5EF4-FFF2-40B4-BE49-F238E27FC236}">
                <a16:creationId xmlns:a16="http://schemas.microsoft.com/office/drawing/2014/main" id="{3E67A39E-B68F-29A1-3B81-80E8987DD45D}"/>
              </a:ext>
            </a:extLst>
          </p:cNvPr>
          <p:cNvSpPr>
            <a:spLocks noGrp="1"/>
          </p:cNvSpPr>
          <p:nvPr>
            <p:ph type="ctrTitle"/>
          </p:nvPr>
        </p:nvSpPr>
        <p:spPr>
          <a:xfrm>
            <a:off x="721105" y="379563"/>
            <a:ext cx="4342601" cy="2712208"/>
          </a:xfrm>
        </p:spPr>
        <p:txBody>
          <a:bodyPr>
            <a:normAutofit/>
          </a:bodyPr>
          <a:lstStyle/>
          <a:p>
            <a:r>
              <a:rPr lang="en-US" sz="6600" dirty="0">
                <a:solidFill>
                  <a:schemeClr val="tx1"/>
                </a:solidFill>
              </a:rPr>
              <a:t>Solution approach</a:t>
            </a:r>
          </a:p>
        </p:txBody>
      </p:sp>
      <p:sp>
        <p:nvSpPr>
          <p:cNvPr id="7" name="Rectangle 1">
            <a:extLst>
              <a:ext uri="{FF2B5EF4-FFF2-40B4-BE49-F238E27FC236}">
                <a16:creationId xmlns:a16="http://schemas.microsoft.com/office/drawing/2014/main" id="{19667BE3-C24D-61D3-6329-C2691C1201DF}"/>
              </a:ext>
            </a:extLst>
          </p:cNvPr>
          <p:cNvSpPr>
            <a:spLocks noGrp="1" noChangeArrowheads="1"/>
          </p:cNvSpPr>
          <p:nvPr>
            <p:ph type="subTitle" idx="1"/>
          </p:nvPr>
        </p:nvSpPr>
        <p:spPr bwMode="auto">
          <a:xfrm>
            <a:off x="4770408" y="416459"/>
            <a:ext cx="6778655"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Cleaning &amp; Preprocessing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Handle missing or inconsistent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Engineer features such as crash hour, day of week, and binned contributory causes.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One-hot encode categorical variables (weather, lighting, road surface).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 (EDA)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Visualize crash distribution by time, weather, and road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Identify patterns and trends in accident occurrence.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 </a:t>
            </a:r>
            <a:r>
              <a:rPr kumimoji="0" lang="en-US" altLang="en-US" sz="1800" b="1" i="0" u="none" strike="noStrike" cap="none" normalizeH="0" baseline="0" dirty="0">
                <a:ln>
                  <a:noFill/>
                </a:ln>
                <a:solidFill>
                  <a:schemeClr val="tx1"/>
                </a:solidFill>
                <a:effectLst/>
                <a:latin typeface="Arial" panose="020B0604020202020204" pitchFamily="34" charset="0"/>
              </a:rPr>
              <a:t>Logistic Regression</a:t>
            </a:r>
            <a:r>
              <a:rPr kumimoji="0" lang="en-US" altLang="en-US" sz="1800" b="0" i="0" u="none" strike="noStrike" cap="none" normalizeH="0" baseline="0" dirty="0">
                <a:ln>
                  <a:noFill/>
                </a:ln>
                <a:solidFill>
                  <a:schemeClr val="tx1"/>
                </a:solidFill>
                <a:effectLst/>
                <a:latin typeface="Arial" panose="020B0604020202020204" pitchFamily="34" charset="0"/>
              </a:rPr>
              <a:t> as a baseline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 </a:t>
            </a:r>
            <a:r>
              <a:rPr kumimoji="0" lang="en-US" altLang="en-US" sz="1800" b="1" i="0" u="none" strike="noStrike" cap="none" normalizeH="0" baseline="0" dirty="0">
                <a:ln>
                  <a:noFill/>
                </a:ln>
                <a:solidFill>
                  <a:schemeClr val="tx1"/>
                </a:solidFill>
                <a:effectLst/>
                <a:latin typeface="Arial" panose="020B0604020202020204" pitchFamily="34" charset="0"/>
              </a:rPr>
              <a:t>Random Forest Classifier</a:t>
            </a:r>
            <a:r>
              <a:rPr kumimoji="0" lang="en-US" altLang="en-US" sz="1800" b="0" i="0" u="none" strike="noStrike" cap="none" normalizeH="0" baseline="0" dirty="0">
                <a:ln>
                  <a:noFill/>
                </a:ln>
                <a:solidFill>
                  <a:schemeClr val="tx1"/>
                </a:solidFill>
                <a:effectLst/>
                <a:latin typeface="Arial" panose="020B0604020202020204" pitchFamily="34" charset="0"/>
              </a:rPr>
              <a:t> to capture nonlinear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 models on unseen test data using metrics like accuracy, precision, recall, and F1-score.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Insights &amp; Recommendations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Analyze feature importance from Random Forest.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Provide actionable strategies for reducing high-risk crashes.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097D847-3AFB-83F4-0605-CAA65057B046}"/>
              </a:ext>
            </a:extLst>
          </p:cNvPr>
          <p:cNvSpPr txBox="1"/>
          <p:nvPr/>
        </p:nvSpPr>
        <p:spPr>
          <a:xfrm>
            <a:off x="9795348" y="6657944"/>
            <a:ext cx="239360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middleeastmonitor.com/20170720-48-algerians-killed-in-road-traffic-accidents-in-one-wee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5871924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ad with trees in the background&#10;&#10;AI-generated content may be incorrect.">
            <a:extLst>
              <a:ext uri="{FF2B5EF4-FFF2-40B4-BE49-F238E27FC236}">
                <a16:creationId xmlns:a16="http://schemas.microsoft.com/office/drawing/2014/main" id="{BA84C583-3BE5-4608-35F5-D2BCB33B5B81}"/>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 b="15391"/>
          <a:stretch>
            <a:fillRect/>
          </a:stretch>
        </p:blipFill>
        <p:spPr>
          <a:xfrm>
            <a:off x="0" y="0"/>
            <a:ext cx="12188932" cy="6858000"/>
          </a:xfrm>
          <a:prstGeom prst="rect">
            <a:avLst/>
          </a:prstGeom>
        </p:spPr>
      </p:pic>
      <p:sp>
        <p:nvSpPr>
          <p:cNvPr id="2" name="Title 1">
            <a:extLst>
              <a:ext uri="{FF2B5EF4-FFF2-40B4-BE49-F238E27FC236}">
                <a16:creationId xmlns:a16="http://schemas.microsoft.com/office/drawing/2014/main" id="{6AEA85CB-137E-538C-377C-FA9766738989}"/>
              </a:ext>
            </a:extLst>
          </p:cNvPr>
          <p:cNvSpPr>
            <a:spLocks noGrp="1"/>
          </p:cNvSpPr>
          <p:nvPr>
            <p:ph type="ctrTitle"/>
          </p:nvPr>
        </p:nvSpPr>
        <p:spPr>
          <a:xfrm>
            <a:off x="229399" y="707365"/>
            <a:ext cx="5533046" cy="3963039"/>
          </a:xfrm>
        </p:spPr>
        <p:txBody>
          <a:bodyPr>
            <a:normAutofit/>
          </a:bodyPr>
          <a:lstStyle/>
          <a:p>
            <a:r>
              <a:rPr lang="en-US" sz="6600" dirty="0">
                <a:solidFill>
                  <a:schemeClr val="tx1"/>
                </a:solidFill>
              </a:rPr>
              <a:t>Data understanding</a:t>
            </a:r>
          </a:p>
        </p:txBody>
      </p:sp>
      <p:sp>
        <p:nvSpPr>
          <p:cNvPr id="3" name="Subtitle 2">
            <a:extLst>
              <a:ext uri="{FF2B5EF4-FFF2-40B4-BE49-F238E27FC236}">
                <a16:creationId xmlns:a16="http://schemas.microsoft.com/office/drawing/2014/main" id="{2C79F278-413A-580E-1E9F-F3EABCADD289}"/>
              </a:ext>
            </a:extLst>
          </p:cNvPr>
          <p:cNvSpPr>
            <a:spLocks noGrp="1"/>
          </p:cNvSpPr>
          <p:nvPr>
            <p:ph type="subTitle" idx="1"/>
          </p:nvPr>
        </p:nvSpPr>
        <p:spPr>
          <a:xfrm>
            <a:off x="5762445" y="345057"/>
            <a:ext cx="5786089" cy="5869476"/>
          </a:xfrm>
        </p:spPr>
        <p:txBody>
          <a:bodyPr>
            <a:normAutofit/>
          </a:bodyPr>
          <a:lstStyle/>
          <a:p>
            <a:pPr algn="l"/>
            <a:r>
              <a:rPr lang="en-US" b="1" dirty="0"/>
              <a:t>Source:</a:t>
            </a:r>
            <a:r>
              <a:rPr lang="en-US" dirty="0"/>
              <a:t> City of Chicago Traffic Crash Data (2017–present)</a:t>
            </a:r>
          </a:p>
          <a:p>
            <a:pPr algn="l"/>
            <a:r>
              <a:rPr lang="en-US" b="1" dirty="0"/>
              <a:t>Dataset Size:</a:t>
            </a:r>
            <a:r>
              <a:rPr lang="en-US" dirty="0"/>
              <a:t> Hundreds of thousands of crash records</a:t>
            </a:r>
          </a:p>
          <a:p>
            <a:pPr algn="l"/>
            <a:r>
              <a:rPr lang="en-US" b="1" dirty="0"/>
              <a:t>Key Features:</a:t>
            </a:r>
            <a:endParaRPr lang="en-US" dirty="0"/>
          </a:p>
          <a:p>
            <a:pPr lvl="1" algn="l"/>
            <a:r>
              <a:rPr lang="en-US" b="1" dirty="0"/>
              <a:t>Environmental:</a:t>
            </a:r>
            <a:r>
              <a:rPr lang="en-US" dirty="0"/>
              <a:t> WEATHER_CONDITION, LIGHTING_CONDITION, ROADWAY_SURFACE_COND</a:t>
            </a:r>
          </a:p>
          <a:p>
            <a:pPr lvl="1" algn="l"/>
            <a:r>
              <a:rPr lang="en-US" b="1" dirty="0"/>
              <a:t>Vehicle &amp; Road:</a:t>
            </a:r>
            <a:r>
              <a:rPr lang="en-US" dirty="0"/>
              <a:t> POSTED_SPEED_LIMIT, LANE_CNT</a:t>
            </a:r>
          </a:p>
          <a:p>
            <a:pPr lvl="1" algn="l"/>
            <a:r>
              <a:rPr lang="en-US" b="1" dirty="0"/>
              <a:t>Temporal:</a:t>
            </a:r>
            <a:r>
              <a:rPr lang="en-US" dirty="0"/>
              <a:t> CRASH_HOUR, CRASH_DAY_OF_WEEK, CRASH_MONTH</a:t>
            </a:r>
          </a:p>
          <a:p>
            <a:pPr lvl="1" algn="l"/>
            <a:r>
              <a:rPr lang="en-US" b="1" dirty="0"/>
              <a:t>Crash Outcomes:</a:t>
            </a:r>
            <a:r>
              <a:rPr lang="en-US" dirty="0"/>
              <a:t> Number of injuries, primary contributory cause</a:t>
            </a:r>
          </a:p>
          <a:p>
            <a:pPr algn="l"/>
            <a:r>
              <a:rPr lang="en-US" b="1" dirty="0"/>
              <a:t>Target Variable:</a:t>
            </a:r>
            <a:r>
              <a:rPr lang="en-US" dirty="0"/>
              <a:t> PRIM_CONTRIBUTORY_CAUSE (binned to reduce rare categories)</a:t>
            </a:r>
          </a:p>
          <a:p>
            <a:pPr algn="l">
              <a:lnSpc>
                <a:spcPct val="90000"/>
              </a:lnSpc>
            </a:pPr>
            <a:endParaRPr lang="en-US" sz="1700" dirty="0">
              <a:solidFill>
                <a:schemeClr val="tx1"/>
              </a:solidFill>
            </a:endParaRPr>
          </a:p>
        </p:txBody>
      </p:sp>
    </p:spTree>
    <p:extLst>
      <p:ext uri="{BB962C8B-B14F-4D97-AF65-F5344CB8AC3E}">
        <p14:creationId xmlns:p14="http://schemas.microsoft.com/office/powerpoint/2010/main" val="859959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400"/>
                                        <p:tgtEl>
                                          <p:spTgt spid="3">
                                            <p:txEl>
                                              <p:pRg st="2" end="2"/>
                                            </p:txEl>
                                          </p:spTgt>
                                        </p:tgtEl>
                                      </p:cBhvr>
                                    </p:animEffect>
                                  </p:childTnLst>
                                </p:cTn>
                              </p:par>
                              <p:par>
                                <p:cTn id="17" presetID="10" presetClass="entr" presetSubtype="0" fill="hold" grpId="0" nodeType="withEffect">
                                  <p:stCondLst>
                                    <p:cond delay="200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400"/>
                                        <p:tgtEl>
                                          <p:spTgt spid="3">
                                            <p:txEl>
                                              <p:pRg st="3" end="3"/>
                                            </p:txEl>
                                          </p:spTgt>
                                        </p:tgtEl>
                                      </p:cBhvr>
                                    </p:animEffect>
                                  </p:childTnLst>
                                </p:cTn>
                              </p:par>
                              <p:par>
                                <p:cTn id="20" presetID="10" presetClass="entr" presetSubtype="0" fill="hold" grpId="0" nodeType="withEffect">
                                  <p:stCondLst>
                                    <p:cond delay="200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400"/>
                                        <p:tgtEl>
                                          <p:spTgt spid="3">
                                            <p:txEl>
                                              <p:pRg st="4" end="4"/>
                                            </p:txEl>
                                          </p:spTgt>
                                        </p:tgtEl>
                                      </p:cBhvr>
                                    </p:animEffect>
                                  </p:childTnLst>
                                </p:cTn>
                              </p:par>
                              <p:par>
                                <p:cTn id="23" presetID="10" presetClass="entr" presetSubtype="0" fill="hold" grpId="0" nodeType="withEffect">
                                  <p:stCondLst>
                                    <p:cond delay="2000"/>
                                  </p:stCondLst>
                                  <p:iterate type="lt">
                                    <p:tmPct val="10000"/>
                                  </p:iterate>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400"/>
                                        <p:tgtEl>
                                          <p:spTgt spid="3">
                                            <p:txEl>
                                              <p:pRg st="5" end="5"/>
                                            </p:txEl>
                                          </p:spTgt>
                                        </p:tgtEl>
                                      </p:cBhvr>
                                    </p:animEffect>
                                  </p:childTnLst>
                                </p:cTn>
                              </p:par>
                              <p:par>
                                <p:cTn id="26" presetID="10" presetClass="entr" presetSubtype="0" fill="hold" grpId="0" nodeType="withEffect">
                                  <p:stCondLst>
                                    <p:cond delay="2000"/>
                                  </p:stCondLst>
                                  <p:iterate type="lt">
                                    <p:tmPct val="10000"/>
                                  </p:iterate>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4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2000"/>
                                  </p:stCondLst>
                                  <p:iterate type="lt">
                                    <p:tmPct val="10000"/>
                                  </p:iterate>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4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upside down on the road&#10;&#10;AI-generated content may be incorrect.">
            <a:extLst>
              <a:ext uri="{FF2B5EF4-FFF2-40B4-BE49-F238E27FC236}">
                <a16:creationId xmlns:a16="http://schemas.microsoft.com/office/drawing/2014/main" id="{F53DF209-9F71-034D-463C-72140A6BBDB7}"/>
              </a:ext>
            </a:extLst>
          </p:cNvPr>
          <p:cNvPicPr>
            <a:picLocks noChangeAspect="1"/>
          </p:cNvPicPr>
          <p:nvPr/>
        </p:nvPicPr>
        <p:blipFill>
          <a:blip r:embed="rId2">
            <a:alphaModFix amt="4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a:fillRect/>
          </a:stretch>
        </p:blipFill>
        <p:spPr>
          <a:xfrm>
            <a:off x="20" y="-1"/>
            <a:ext cx="12188932" cy="6858000"/>
          </a:xfrm>
          <a:prstGeom prst="rect">
            <a:avLst/>
          </a:prstGeom>
        </p:spPr>
      </p:pic>
      <p:sp>
        <p:nvSpPr>
          <p:cNvPr id="2" name="Title 1">
            <a:extLst>
              <a:ext uri="{FF2B5EF4-FFF2-40B4-BE49-F238E27FC236}">
                <a16:creationId xmlns:a16="http://schemas.microsoft.com/office/drawing/2014/main" id="{30CF91A4-FF74-5C3B-3D71-37D0E11B428A}"/>
              </a:ext>
            </a:extLst>
          </p:cNvPr>
          <p:cNvSpPr>
            <a:spLocks noGrp="1"/>
          </p:cNvSpPr>
          <p:nvPr>
            <p:ph type="ctrTitle"/>
          </p:nvPr>
        </p:nvSpPr>
        <p:spPr>
          <a:xfrm>
            <a:off x="643467" y="643467"/>
            <a:ext cx="3850895" cy="5571066"/>
          </a:xfrm>
        </p:spPr>
        <p:txBody>
          <a:bodyPr>
            <a:normAutofit/>
          </a:bodyPr>
          <a:lstStyle/>
          <a:p>
            <a:r>
              <a:rPr lang="en-US" sz="6600" dirty="0">
                <a:solidFill>
                  <a:schemeClr val="tx1"/>
                </a:solidFill>
              </a:rPr>
              <a:t>Data analysis</a:t>
            </a:r>
          </a:p>
        </p:txBody>
      </p:sp>
      <p:sp>
        <p:nvSpPr>
          <p:cNvPr id="3" name="Subtitle 2">
            <a:extLst>
              <a:ext uri="{FF2B5EF4-FFF2-40B4-BE49-F238E27FC236}">
                <a16:creationId xmlns:a16="http://schemas.microsoft.com/office/drawing/2014/main" id="{2D5C6FEF-66FC-F32A-7DD2-D5231D531E7F}"/>
              </a:ext>
            </a:extLst>
          </p:cNvPr>
          <p:cNvSpPr>
            <a:spLocks noGrp="1"/>
          </p:cNvSpPr>
          <p:nvPr>
            <p:ph type="subTitle" idx="1"/>
          </p:nvPr>
        </p:nvSpPr>
        <p:spPr>
          <a:xfrm>
            <a:off x="5357004" y="154236"/>
            <a:ext cx="6750533" cy="6539862"/>
          </a:xfrm>
        </p:spPr>
        <p:txBody>
          <a:bodyPr>
            <a:noAutofit/>
          </a:bodyPr>
          <a:lstStyle/>
          <a:p>
            <a:pPr algn="l"/>
            <a:r>
              <a:rPr lang="en-US" sz="1600" dirty="0">
                <a:solidFill>
                  <a:schemeClr val="tx1"/>
                </a:solidFill>
              </a:rPr>
              <a:t>1.  Crash Trends Over Time</a:t>
            </a:r>
          </a:p>
          <a:p>
            <a:pPr marL="285750" indent="-285750" algn="l">
              <a:buFont typeface="Arial" panose="020B0604020202020204" pitchFamily="34" charset="0"/>
              <a:buChar char="•"/>
            </a:pPr>
            <a:r>
              <a:rPr lang="en-US" sz="1600" dirty="0">
                <a:solidFill>
                  <a:schemeClr val="tx1"/>
                </a:solidFill>
              </a:rPr>
              <a:t>The crashes are at their highest point in the afternoon and at early evening.</a:t>
            </a:r>
          </a:p>
          <a:p>
            <a:pPr marL="285750" indent="-285750" algn="l">
              <a:buFont typeface="Arial" panose="020B0604020202020204" pitchFamily="34" charset="0"/>
              <a:buChar char="•"/>
            </a:pPr>
            <a:r>
              <a:rPr lang="en-US" sz="1600" dirty="0">
                <a:solidFill>
                  <a:schemeClr val="tx1"/>
                </a:solidFill>
              </a:rPr>
              <a:t>Trends of accidents show that there are seasons that have more accidents per month.</a:t>
            </a:r>
          </a:p>
          <a:p>
            <a:pPr algn="l"/>
            <a:r>
              <a:rPr lang="en-US" sz="1600" dirty="0">
                <a:solidFill>
                  <a:schemeClr val="tx1"/>
                </a:solidFill>
              </a:rPr>
              <a:t>2. Environmental Factors</a:t>
            </a:r>
          </a:p>
          <a:p>
            <a:pPr marL="285750" indent="-285750" algn="l">
              <a:buFont typeface="Arial" panose="020B0604020202020204" pitchFamily="34" charset="0"/>
              <a:buChar char="•"/>
            </a:pPr>
            <a:r>
              <a:rPr lang="en-US" sz="1600" dirty="0">
                <a:solidFill>
                  <a:schemeClr val="tx1"/>
                </a:solidFill>
              </a:rPr>
              <a:t>Majority of the crashes happen in a clear or a cloudy weather.</a:t>
            </a:r>
          </a:p>
          <a:p>
            <a:pPr marL="285750" indent="-285750" algn="l">
              <a:buFont typeface="Arial" panose="020B0604020202020204" pitchFamily="34" charset="0"/>
              <a:buChar char="•"/>
            </a:pPr>
            <a:r>
              <a:rPr lang="en-US" sz="1600" dirty="0">
                <a:solidFill>
                  <a:schemeClr val="tx1"/>
                </a:solidFill>
              </a:rPr>
              <a:t>Such conditions of the road surfaces as wet or icy roads are dangerous.</a:t>
            </a:r>
          </a:p>
          <a:p>
            <a:pPr marL="285750" indent="-285750" algn="l">
              <a:buFont typeface="Arial" panose="020B0604020202020204" pitchFamily="34" charset="0"/>
              <a:buChar char="•"/>
            </a:pPr>
            <a:r>
              <a:rPr lang="en-US" sz="1600" dirty="0">
                <a:solidFill>
                  <a:schemeClr val="tx1"/>
                </a:solidFill>
              </a:rPr>
              <a:t>Lighting conditions: most of the crashes take place in the daytime but a considerable amount of crashes takes place in the dusk or dark.</a:t>
            </a:r>
          </a:p>
          <a:p>
            <a:pPr algn="l"/>
            <a:r>
              <a:rPr lang="en-US" sz="1600" dirty="0">
                <a:solidFill>
                  <a:schemeClr val="tx1"/>
                </a:solidFill>
              </a:rPr>
              <a:t>3. Crash Cause Patterns</a:t>
            </a:r>
          </a:p>
          <a:p>
            <a:pPr marL="285750" indent="-285750" algn="l">
              <a:buFont typeface="Arial" panose="020B0604020202020204" pitchFamily="34" charset="0"/>
              <a:buChar char="•"/>
            </a:pPr>
            <a:r>
              <a:rPr lang="en-US" sz="1600" dirty="0">
                <a:solidFill>
                  <a:schemeClr val="tx1"/>
                </a:solidFill>
              </a:rPr>
              <a:t>Failure to yield, improper turning and following too closely are common major contributory causes.</a:t>
            </a:r>
          </a:p>
          <a:p>
            <a:pPr marL="285750" indent="-285750" algn="l">
              <a:buFont typeface="Arial" panose="020B0604020202020204" pitchFamily="34" charset="0"/>
              <a:buChar char="•"/>
            </a:pPr>
            <a:r>
              <a:rPr lang="en-US" sz="1600" dirty="0">
                <a:solidFill>
                  <a:schemeClr val="tx1"/>
                </a:solidFill>
              </a:rPr>
              <a:t>The rare causes are combined into Other to enhance the performance of the model.</a:t>
            </a:r>
          </a:p>
          <a:p>
            <a:pPr algn="l"/>
            <a:r>
              <a:rPr lang="en-US" sz="1600" dirty="0">
                <a:solidFill>
                  <a:schemeClr val="tx1"/>
                </a:solidFill>
              </a:rPr>
              <a:t>4. Correlations &amp; Patterns</a:t>
            </a:r>
          </a:p>
          <a:p>
            <a:pPr marL="285750" indent="-285750" algn="l">
              <a:buFont typeface="Arial" panose="020B0604020202020204" pitchFamily="34" charset="0"/>
              <a:buChar char="•"/>
            </a:pPr>
            <a:r>
              <a:rPr lang="en-US" sz="1600" dirty="0">
                <a:solidFill>
                  <a:schemeClr val="tx1"/>
                </a:solidFill>
              </a:rPr>
              <a:t>Bad crashes are more evident in high-speed regions.</a:t>
            </a:r>
          </a:p>
          <a:p>
            <a:pPr marL="285750" indent="-285750" algn="l">
              <a:buFont typeface="Arial" panose="020B0604020202020204" pitchFamily="34" charset="0"/>
              <a:buChar char="•"/>
            </a:pPr>
            <a:r>
              <a:rPr lang="en-US" sz="1600" dirty="0">
                <a:solidFill>
                  <a:schemeClr val="tx1"/>
                </a:solidFill>
              </a:rPr>
              <a:t>The crashes on the weekdays have a time-related pattern in line with traffic flow.</a:t>
            </a:r>
          </a:p>
        </p:txBody>
      </p:sp>
    </p:spTree>
    <p:extLst>
      <p:ext uri="{BB962C8B-B14F-4D97-AF65-F5344CB8AC3E}">
        <p14:creationId xmlns:p14="http://schemas.microsoft.com/office/powerpoint/2010/main" val="186864103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graph of crash&#10;&#10;AI-generated content may be incorrect.">
            <a:extLst>
              <a:ext uri="{FF2B5EF4-FFF2-40B4-BE49-F238E27FC236}">
                <a16:creationId xmlns:a16="http://schemas.microsoft.com/office/drawing/2014/main" id="{EFC38BE1-958C-4DCD-947F-2B8924D60372}"/>
              </a:ext>
            </a:extLst>
          </p:cNvPr>
          <p:cNvPicPr>
            <a:picLocks noChangeAspect="1"/>
          </p:cNvPicPr>
          <p:nvPr/>
        </p:nvPicPr>
        <p:blipFill>
          <a:blip r:embed="rId2"/>
          <a:srcRect t="8496" r="9089" b="1600"/>
          <a:stretch>
            <a:fillRect/>
          </a:stretch>
        </p:blipFill>
        <p:spPr>
          <a:xfrm>
            <a:off x="3523488" y="10"/>
            <a:ext cx="8668512" cy="6857990"/>
          </a:xfrm>
          <a:prstGeom prst="rect">
            <a:avLst/>
          </a:prstGeom>
        </p:spPr>
      </p:pic>
      <p:sp>
        <p:nvSpPr>
          <p:cNvPr id="36" name="Rectangle 3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5882A2-26F7-438A-EF03-54840F912547}"/>
              </a:ext>
            </a:extLst>
          </p:cNvPr>
          <p:cNvSpPr>
            <a:spLocks noGrp="1"/>
          </p:cNvSpPr>
          <p:nvPr>
            <p:ph type="ctrTitle"/>
          </p:nvPr>
        </p:nvSpPr>
        <p:spPr>
          <a:xfrm>
            <a:off x="477981" y="1122363"/>
            <a:ext cx="4023360" cy="3204134"/>
          </a:xfrm>
        </p:spPr>
        <p:txBody>
          <a:bodyPr anchor="b">
            <a:normAutofit/>
          </a:bodyPr>
          <a:lstStyle/>
          <a:p>
            <a:pPr algn="l"/>
            <a:r>
              <a:rPr lang="en-US" sz="4400">
                <a:solidFill>
                  <a:schemeClr val="bg1"/>
                </a:solidFill>
              </a:rPr>
              <a:t>VISUALIZATION</a:t>
            </a:r>
          </a:p>
        </p:txBody>
      </p:sp>
      <p:sp>
        <p:nvSpPr>
          <p:cNvPr id="3" name="Subtitle 2">
            <a:extLst>
              <a:ext uri="{FF2B5EF4-FFF2-40B4-BE49-F238E27FC236}">
                <a16:creationId xmlns:a16="http://schemas.microsoft.com/office/drawing/2014/main" id="{711C85D8-3CED-655F-8081-7EAFEFE58943}"/>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This histogram shows how crashes are distributed across the 24-hour day.</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AC29858-C748-9BB5-D909-4FFA384DBB0E}"/>
              </a:ext>
            </a:extLst>
          </p:cNvPr>
          <p:cNvSpPr txBox="1"/>
          <p:nvPr/>
        </p:nvSpPr>
        <p:spPr>
          <a:xfrm>
            <a:off x="7402665" y="3790193"/>
            <a:ext cx="159026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0556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6" descr="A graph of injury crash&#10;&#10;AI-generated content may be incorrect.">
            <a:extLst>
              <a:ext uri="{FF2B5EF4-FFF2-40B4-BE49-F238E27FC236}">
                <a16:creationId xmlns:a16="http://schemas.microsoft.com/office/drawing/2014/main" id="{10017C89-A9C5-C536-2476-F626917973EF}"/>
              </a:ext>
            </a:extLst>
          </p:cNvPr>
          <p:cNvPicPr>
            <a:picLocks noChangeAspect="1"/>
          </p:cNvPicPr>
          <p:nvPr/>
        </p:nvPicPr>
        <p:blipFill>
          <a:blip r:embed="rId2"/>
          <a:srcRect t="9091" r="11809" b="2"/>
          <a:stretch>
            <a:fillRect/>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EB0C4F-495D-17C5-5D3A-B3EDB2600F2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a:solidFill>
                  <a:schemeClr val="bg1"/>
                </a:solidFill>
              </a:rPr>
              <a:t>TARGET VARIABLE: INJURY OCCURRED</a:t>
            </a:r>
            <a:br>
              <a:rPr lang="en-US" sz="3000">
                <a:solidFill>
                  <a:schemeClr val="bg1"/>
                </a:solidFill>
              </a:rPr>
            </a:br>
            <a:br>
              <a:rPr lang="en-US" sz="3000">
                <a:solidFill>
                  <a:schemeClr val="bg1"/>
                </a:solidFill>
              </a:rPr>
            </a:br>
            <a:r>
              <a:rPr lang="en-US" sz="3000">
                <a:solidFill>
                  <a:schemeClr val="bg1"/>
                </a:solidFill>
              </a:rPr>
              <a:t>Created a binary target variable which indicates whether a crash resulted in at least one injury.</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5213E13-7C4E-DD3C-7E8F-D4A93F0C02F4}"/>
              </a:ext>
            </a:extLst>
          </p:cNvPr>
          <p:cNvSpPr txBox="1"/>
          <p:nvPr/>
        </p:nvSpPr>
        <p:spPr>
          <a:xfrm>
            <a:off x="755484" y="2459116"/>
            <a:ext cx="3702579" cy="352482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94661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C7B17-650D-F3AF-E6B0-ED60BC75BD1D}"/>
              </a:ext>
            </a:extLst>
          </p:cNvPr>
          <p:cNvSpPr>
            <a:spLocks noGrp="1"/>
          </p:cNvSpPr>
          <p:nvPr>
            <p:ph type="ctrTitle"/>
          </p:nvPr>
        </p:nvSpPr>
        <p:spPr>
          <a:xfrm>
            <a:off x="838200" y="1174819"/>
            <a:ext cx="4375151" cy="2858363"/>
          </a:xfrm>
        </p:spPr>
        <p:txBody>
          <a:bodyPr>
            <a:normAutofit/>
          </a:bodyPr>
          <a:lstStyle/>
          <a:p>
            <a:pPr algn="l"/>
            <a:r>
              <a:rPr lang="en-US" sz="5000">
                <a:solidFill>
                  <a:schemeClr val="bg1"/>
                </a:solidFill>
              </a:rPr>
              <a:t>Weather Condition Distribution</a:t>
            </a:r>
            <a:br>
              <a:rPr lang="en-US" sz="5000">
                <a:solidFill>
                  <a:schemeClr val="bg1"/>
                </a:solidFill>
              </a:rPr>
            </a:br>
            <a:endParaRPr lang="en-US" sz="5000">
              <a:solidFill>
                <a:schemeClr val="bg1"/>
              </a:solidFill>
            </a:endParaRPr>
          </a:p>
        </p:txBody>
      </p:sp>
      <p:sp>
        <p:nvSpPr>
          <p:cNvPr id="3" name="Subtitle 2">
            <a:extLst>
              <a:ext uri="{FF2B5EF4-FFF2-40B4-BE49-F238E27FC236}">
                <a16:creationId xmlns:a16="http://schemas.microsoft.com/office/drawing/2014/main" id="{4F182967-5CB8-CF11-435F-071659303C3A}"/>
              </a:ext>
            </a:extLst>
          </p:cNvPr>
          <p:cNvSpPr>
            <a:spLocks noGrp="1"/>
          </p:cNvSpPr>
          <p:nvPr>
            <p:ph type="subTitle" idx="1"/>
          </p:nvPr>
        </p:nvSpPr>
        <p:spPr>
          <a:xfrm>
            <a:off x="838200" y="4414180"/>
            <a:ext cx="4377793" cy="1594508"/>
          </a:xfrm>
        </p:spPr>
        <p:txBody>
          <a:bodyPr>
            <a:normAutofit/>
          </a:bodyPr>
          <a:lstStyle/>
          <a:p>
            <a:pPr algn="l"/>
            <a:r>
              <a:rPr lang="en-US" dirty="0">
                <a:solidFill>
                  <a:schemeClr val="bg1"/>
                </a:solidFill>
              </a:rPr>
              <a:t>The bar chart below highlights the most common weather conditions during reported crashes.</a:t>
            </a:r>
          </a:p>
        </p:txBody>
      </p:sp>
      <p:pic>
        <p:nvPicPr>
          <p:cNvPr id="11" name="Picture 10" descr="A graph with blue bars&#10;&#10;AI-generated content may be incorrect.">
            <a:extLst>
              <a:ext uri="{FF2B5EF4-FFF2-40B4-BE49-F238E27FC236}">
                <a16:creationId xmlns:a16="http://schemas.microsoft.com/office/drawing/2014/main" id="{21A4C0A9-2422-3B5F-BD4C-B4593F2D0305}"/>
              </a:ext>
            </a:extLst>
          </p:cNvPr>
          <p:cNvPicPr>
            <a:picLocks noChangeAspect="1"/>
          </p:cNvPicPr>
          <p:nvPr/>
        </p:nvPicPr>
        <p:blipFill>
          <a:blip r:embed="rId2"/>
          <a:srcRect r="20029" b="-1"/>
          <a:stretch>
            <a:fillRect/>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Tree>
    <p:extLst>
      <p:ext uri="{BB962C8B-B14F-4D97-AF65-F5344CB8AC3E}">
        <p14:creationId xmlns:p14="http://schemas.microsoft.com/office/powerpoint/2010/main" val="19940752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7635</TotalTime>
  <Words>1102</Words>
  <Application>Microsoft Office PowerPoint</Application>
  <PresentationFormat>Widescreen</PresentationFormat>
  <Paragraphs>100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Algerian</vt:lpstr>
      <vt:lpstr>Aptos</vt:lpstr>
      <vt:lpstr>Aptos Display</vt:lpstr>
      <vt:lpstr>Arial</vt:lpstr>
      <vt:lpstr>Calibri</vt:lpstr>
      <vt:lpstr>Wingdings</vt:lpstr>
      <vt:lpstr>Office Theme</vt:lpstr>
      <vt:lpstr> CHICAGO Traffic Crash Injury </vt:lpstr>
      <vt:lpstr>Problem statement</vt:lpstr>
      <vt:lpstr>Project Objective</vt:lpstr>
      <vt:lpstr>Solution approach</vt:lpstr>
      <vt:lpstr>Data understanding</vt:lpstr>
      <vt:lpstr>Data analysis</vt:lpstr>
      <vt:lpstr>VISUALIZATION</vt:lpstr>
      <vt:lpstr>TARGET VARIABLE: INJURY OCCURRED  Created a binary target variable which indicates whether a crash resulted in at least one injury.</vt:lpstr>
      <vt:lpstr>Weather Condition Distribution </vt:lpstr>
      <vt:lpstr>Speed Limit Distribution </vt:lpstr>
      <vt:lpstr>Crash Hour Distribution </vt:lpstr>
      <vt:lpstr>Day of Week Distribution </vt:lpstr>
      <vt:lpstr>FINDINGS FROM THE DATA ANALYSIS</vt:lpstr>
      <vt:lpstr>BUSINESS RECOMMENDATIONS FOR CRASH ACCIDENT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axle kiragu</dc:creator>
  <cp:lastModifiedBy>axle kiragu</cp:lastModifiedBy>
  <cp:revision>11</cp:revision>
  <dcterms:created xsi:type="dcterms:W3CDTF">2025-12-14T10:12:33Z</dcterms:created>
  <dcterms:modified xsi:type="dcterms:W3CDTF">2025-12-19T17:27:42Z</dcterms:modified>
</cp:coreProperties>
</file>